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1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0" r:id="rId3"/>
    <p:sldId id="379" r:id="rId4"/>
    <p:sldId id="370" r:id="rId5"/>
    <p:sldId id="383" r:id="rId6"/>
    <p:sldId id="372" r:id="rId7"/>
    <p:sldId id="380" r:id="rId8"/>
    <p:sldId id="374" r:id="rId9"/>
    <p:sldId id="378" r:id="rId10"/>
    <p:sldId id="371" r:id="rId11"/>
    <p:sldId id="376" r:id="rId12"/>
    <p:sldId id="377" r:id="rId13"/>
    <p:sldId id="382" r:id="rId14"/>
    <p:sldId id="279" r:id="rId15"/>
  </p:sldIdLst>
  <p:sldSz cx="12192000" cy="6858000"/>
  <p:notesSz cx="9926638" cy="6797675"/>
  <p:embeddedFontLst>
    <p:embeddedFont>
      <p:font typeface="Tahoma" panose="020B0604030504040204" pitchFamily="34" charset="0"/>
      <p:regular r:id="rId18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굴림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7FA2B9-743F-4AFB-B90B-CD47802DE3E0}">
          <p14:sldIdLst>
            <p14:sldId id="256"/>
            <p14:sldId id="280"/>
            <p14:sldId id="379"/>
            <p14:sldId id="370"/>
            <p14:sldId id="383"/>
            <p14:sldId id="372"/>
            <p14:sldId id="380"/>
            <p14:sldId id="374"/>
            <p14:sldId id="378"/>
            <p14:sldId id="371"/>
            <p14:sldId id="376"/>
            <p14:sldId id="377"/>
            <p14:sldId id="382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  <p15:guide id="3" orient="horz" pos="2139" userDrawn="1">
          <p15:clr>
            <a:srgbClr val="A4A3A4"/>
          </p15:clr>
        </p15:guide>
        <p15:guide id="4" pos="287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000000"/>
    <a:srgbClr val="20FC54"/>
    <a:srgbClr val="95C03B"/>
    <a:srgbClr val="FF9933"/>
    <a:srgbClr val="F80CCB"/>
    <a:srgbClr val="9999FF"/>
    <a:srgbClr val="FF9966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270" autoAdjust="0"/>
  </p:normalViewPr>
  <p:slideViewPr>
    <p:cSldViewPr snapToObjects="1">
      <p:cViewPr varScale="1">
        <p:scale>
          <a:sx n="113" d="100"/>
          <a:sy n="113" d="100"/>
        </p:scale>
        <p:origin x="510" y="96"/>
      </p:cViewPr>
      <p:guideLst>
        <p:guide orient="horz" pos="2158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115" d="100"/>
          <a:sy n="115" d="100"/>
        </p:scale>
        <p:origin x="2124" y="90"/>
      </p:cViewPr>
      <p:guideLst>
        <p:guide orient="horz" pos="2142"/>
        <p:guide pos="3128"/>
        <p:guide orient="horz" pos="2139"/>
        <p:guide pos="28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1649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72" tIns="44836" rIns="89672" bIns="4483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98" y="3229098"/>
            <a:ext cx="7940047" cy="3058557"/>
          </a:xfrm>
          <a:prstGeom prst="rect">
            <a:avLst/>
          </a:prstGeom>
        </p:spPr>
        <p:txBody>
          <a:bodyPr vert="horz" lIns="89672" tIns="44836" rIns="89672" bIns="4483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08"/>
            <a:ext cx="4301649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3786190"/>
            <a:ext cx="11049035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712" y="2173292"/>
            <a:ext cx="103632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169DB-CC10-1810-C3E3-52E387B30C9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29C90-B162-B868-33DF-CE004A326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468397" cy="4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0B7E0E-BAF5-DD9C-FD4B-45F7F27E0E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21864-0BF1-DE1B-C71E-FB652CB14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65857"/>
            <a:ext cx="479375" cy="4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5856291"/>
            <a:ext cx="9620251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9620252" y="5856291"/>
            <a:ext cx="1428749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5BD358E-B9AC-5A34-2F68-7B60996C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79BB-C100-C987-1DD8-D0C7C847C2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E11A5D3-EBA9-451E-E7DF-89254DAA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8" y="1428736"/>
            <a:ext cx="5616623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90EB9BF-C841-B045-A736-DAD1B909B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428736"/>
            <a:ext cx="5629721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28B4C074-A4DA-270D-CB65-8C957B6D87F5}"/>
              </a:ext>
            </a:extLst>
          </p:cNvPr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F3E399-07A2-437A-2846-B0B6A48561A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04-18(Fri)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41"/>
            <a:ext cx="10972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434340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59D987-10D7-4572-8873-4C142D2B2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SlopeRace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13DD77A-2A19-49CF-A815-7C25A3ADF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2971800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20221996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신예솔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20222044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정진용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20221122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최예진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지도교수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8529-9C22-442D-BA40-E9FB88AF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ko-KR" altLang="en-US" dirty="0"/>
              <a:t>주요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67297-A5AC-4FBC-8DD7-9059F91D8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현실 물체 인식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트랙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동기화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핸드 트래킹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76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8529-9C22-442D-BA40-E9FB88AF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ko-KR" altLang="en-US" dirty="0"/>
              <a:t>주요 기술 </a:t>
            </a:r>
            <a:r>
              <a:rPr lang="en-US" altLang="ko-KR" dirty="0"/>
              <a:t>-</a:t>
            </a:r>
            <a:r>
              <a:rPr lang="ko-KR" altLang="en-US" dirty="0"/>
              <a:t> 현실 물체 인식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67297-A5AC-4FBC-8DD7-9059F91D8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HoloLens 2</a:t>
            </a:r>
            <a:r>
              <a:rPr lang="ko-KR" altLang="en-US" dirty="0"/>
              <a:t>의 공간 매핑 및 객체 인식 기능 응용</a:t>
            </a:r>
            <a:endParaRPr lang="en-US" altLang="ko-KR" dirty="0"/>
          </a:p>
          <a:p>
            <a:pPr lvl="1"/>
            <a:r>
              <a:rPr lang="ko-KR" altLang="en-US" dirty="0"/>
              <a:t>현실 물체 스캔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해당 물체의 위치 및 높이 정보 얻음</a:t>
            </a:r>
            <a:endParaRPr lang="en-US" altLang="ko-KR" dirty="0"/>
          </a:p>
          <a:p>
            <a:pPr lvl="1"/>
            <a:r>
              <a:rPr lang="ko-KR" altLang="en-US" dirty="0"/>
              <a:t>수집된 위치 및 높이 데이터를 기반으로 경사가 있는 가상의 레이싱 트랙 생성</a:t>
            </a:r>
            <a:endParaRPr lang="en-US" altLang="ko-KR" dirty="0"/>
          </a:p>
          <a:p>
            <a:pPr lvl="2"/>
            <a:r>
              <a:rPr lang="ko-KR" altLang="en-US" dirty="0"/>
              <a:t>현실의 높이 차이를 반영한 동적인 트랙 디자인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동기화 구현</a:t>
            </a:r>
            <a:endParaRPr lang="en-US" altLang="ko-KR" dirty="0"/>
          </a:p>
          <a:p>
            <a:pPr lvl="1"/>
            <a:r>
              <a:rPr lang="ko-KR" altLang="en-US" dirty="0"/>
              <a:t>두 명의 플레이어가 동일한 트랙을 공유하며 실시간으로 경주</a:t>
            </a:r>
            <a:endParaRPr lang="en-US" altLang="ko-KR" dirty="0"/>
          </a:p>
          <a:p>
            <a:pPr lvl="1"/>
            <a:r>
              <a:rPr lang="en-US" altLang="ko-KR" dirty="0"/>
              <a:t>*WLT </a:t>
            </a:r>
            <a:r>
              <a:rPr lang="ko-KR" altLang="en-US" dirty="0"/>
              <a:t>적용 </a:t>
            </a:r>
            <a:endParaRPr lang="en-US" altLang="ko-KR" dirty="0"/>
          </a:p>
          <a:p>
            <a:pPr lvl="2"/>
            <a:r>
              <a:rPr lang="ko-KR" altLang="en-US" dirty="0"/>
              <a:t>두 플레이어가 동일한 </a:t>
            </a:r>
            <a:r>
              <a:rPr lang="en-US" altLang="ko-KR" dirty="0"/>
              <a:t>AR </a:t>
            </a:r>
            <a:r>
              <a:rPr lang="ko-KR" altLang="en-US" dirty="0"/>
              <a:t>공간에서 같은 위치에 트랙과 차량을</a:t>
            </a:r>
            <a:r>
              <a:rPr lang="en-US" altLang="ko-KR" dirty="0"/>
              <a:t> </a:t>
            </a:r>
            <a:r>
              <a:rPr lang="ko-KR" altLang="en-US" dirty="0"/>
              <a:t>인식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현실과 가상의 위치 정밀도 상승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4C56A-3684-4E78-96BB-C41FB5102FC4}"/>
              </a:ext>
            </a:extLst>
          </p:cNvPr>
          <p:cNvSpPr txBox="1"/>
          <p:nvPr/>
        </p:nvSpPr>
        <p:spPr>
          <a:xfrm>
            <a:off x="0" y="0"/>
            <a:ext cx="192783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WLT:</a:t>
            </a:r>
            <a:r>
              <a:rPr lang="ko-KR" altLang="en-US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World Locking Tool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94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8529-9C22-442D-BA40-E9FB88AF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ko-KR" altLang="en-US" dirty="0"/>
              <a:t>주요 기술 </a:t>
            </a:r>
            <a:r>
              <a:rPr lang="en-US" altLang="ko-KR" dirty="0"/>
              <a:t>- </a:t>
            </a:r>
            <a:r>
              <a:rPr lang="ko-KR" altLang="en-US" dirty="0"/>
              <a:t>핸드 트래킹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67297-A5AC-4FBC-8DD7-9059F91D8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HoloLens 2</a:t>
            </a:r>
            <a:r>
              <a:rPr lang="ko-KR" altLang="en-US" dirty="0"/>
              <a:t>의 핸드 트래킹 기술 활용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레이싱 카 조작</a:t>
            </a:r>
            <a:endParaRPr lang="en-US" altLang="ko-KR" dirty="0"/>
          </a:p>
          <a:p>
            <a:pPr lvl="1"/>
            <a:r>
              <a:rPr lang="ko-KR" altLang="en-US" dirty="0"/>
              <a:t>손의 방향과 움직임으로 가상의 레이싱 카를 조작하는 방식</a:t>
            </a:r>
            <a:endParaRPr lang="en-US" altLang="ko-KR" dirty="0"/>
          </a:p>
          <a:p>
            <a:pPr lvl="1"/>
            <a:r>
              <a:rPr lang="ko-KR" altLang="en-US" dirty="0"/>
              <a:t>플레이어는 손을 뻗어 차량의 방향을 지정</a:t>
            </a:r>
            <a:endParaRPr lang="en-US" altLang="ko-KR" dirty="0"/>
          </a:p>
          <a:p>
            <a:pPr lvl="1"/>
            <a:r>
              <a:rPr lang="ko-KR" altLang="en-US" dirty="0"/>
              <a:t>컨트롤러 없이 직관적인 방식으로 레이싱 카 조작</a:t>
            </a:r>
          </a:p>
        </p:txBody>
      </p:sp>
    </p:spTree>
    <p:extLst>
      <p:ext uri="{BB962C8B-B14F-4D97-AF65-F5344CB8AC3E}">
        <p14:creationId xmlns:p14="http://schemas.microsoft.com/office/powerpoint/2010/main" val="1419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42693-8C4E-4B6F-8962-B303D4DE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6"/>
            </a:pPr>
            <a:r>
              <a:rPr lang="ko-KR" altLang="en-US" dirty="0"/>
              <a:t>일정</a:t>
            </a:r>
          </a:p>
        </p:txBody>
      </p:sp>
      <p:graphicFrame>
        <p:nvGraphicFramePr>
          <p:cNvPr id="13" name="내용 개체 틀 12">
            <a:extLst>
              <a:ext uri="{FF2B5EF4-FFF2-40B4-BE49-F238E27FC236}">
                <a16:creationId xmlns:a16="http://schemas.microsoft.com/office/drawing/2014/main" id="{C192ED48-043F-4E61-A707-CCBABC399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723825"/>
              </p:ext>
            </p:extLst>
          </p:nvPr>
        </p:nvGraphicFramePr>
        <p:xfrm>
          <a:off x="479424" y="1556792"/>
          <a:ext cx="11161190" cy="4464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120">
                  <a:extLst>
                    <a:ext uri="{9D8B030D-6E8A-4147-A177-3AD203B41FA5}">
                      <a16:colId xmlns:a16="http://schemas.microsoft.com/office/drawing/2014/main" val="2028273452"/>
                    </a:ext>
                  </a:extLst>
                </a:gridCol>
                <a:gridCol w="2952356">
                  <a:extLst>
                    <a:ext uri="{9D8B030D-6E8A-4147-A177-3AD203B41FA5}">
                      <a16:colId xmlns:a16="http://schemas.microsoft.com/office/drawing/2014/main" val="320848141"/>
                    </a:ext>
                  </a:extLst>
                </a:gridCol>
                <a:gridCol w="2232238">
                  <a:extLst>
                    <a:ext uri="{9D8B030D-6E8A-4147-A177-3AD203B41FA5}">
                      <a16:colId xmlns:a16="http://schemas.microsoft.com/office/drawing/2014/main" val="3265877717"/>
                    </a:ext>
                  </a:extLst>
                </a:gridCol>
                <a:gridCol w="2232238">
                  <a:extLst>
                    <a:ext uri="{9D8B030D-6E8A-4147-A177-3AD203B41FA5}">
                      <a16:colId xmlns:a16="http://schemas.microsoft.com/office/drawing/2014/main" val="1696102892"/>
                    </a:ext>
                  </a:extLst>
                </a:gridCol>
                <a:gridCol w="2232238">
                  <a:extLst>
                    <a:ext uri="{9D8B030D-6E8A-4147-A177-3AD203B41FA5}">
                      <a16:colId xmlns:a16="http://schemas.microsoft.com/office/drawing/2014/main" val="1245388050"/>
                    </a:ext>
                  </a:extLst>
                </a:gridCol>
              </a:tblGrid>
              <a:tr h="740527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신예솔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정진용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최예진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425686"/>
                  </a:ext>
                </a:extLst>
              </a:tr>
              <a:tr h="7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및 </a:t>
                      </a:r>
                      <a:r>
                        <a:rPr lang="en-US" altLang="ko-KR" dirty="0"/>
                        <a:t>AR </a:t>
                      </a:r>
                      <a:r>
                        <a:rPr lang="ko-KR" altLang="en-US" dirty="0"/>
                        <a:t>기본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 </a:t>
                      </a:r>
                      <a:r>
                        <a:rPr lang="ko-KR" altLang="en-US" dirty="0"/>
                        <a:t>트랙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 </a:t>
                      </a:r>
                      <a:r>
                        <a:rPr lang="ko-KR" altLang="en-US" dirty="0"/>
                        <a:t>기본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</a:t>
                      </a:r>
                      <a:r>
                        <a:rPr lang="ko-KR" altLang="en-US" dirty="0"/>
                        <a:t> 트랙 완성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9618650"/>
                  </a:ext>
                </a:extLst>
              </a:tr>
              <a:tr h="7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세부 기능 구현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메인 게임 </a:t>
                      </a:r>
                      <a:r>
                        <a:rPr lang="en-US" altLang="ko-KR" dirty="0"/>
                        <a:t>/ UI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506424"/>
                  </a:ext>
                </a:extLst>
              </a:tr>
              <a:tr h="7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게임 세부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구현 완료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멀티 네트워크 및 테스트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515252"/>
                  </a:ext>
                </a:extLst>
              </a:tr>
              <a:tr h="740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마무리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버그 해결 및 마무리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063351"/>
                  </a:ext>
                </a:extLst>
              </a:tr>
              <a:tr h="745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 이후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 및 공모전 준비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 작성 및 관련 공모전 준비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25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04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1524003" y="3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524003" y="3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2179323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3" y="2487295"/>
            <a:ext cx="5422265" cy="188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AR SlopeRace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AR</a:t>
            </a:r>
            <a:r>
              <a:rPr lang="ko-KR" altLang="en-US" dirty="0"/>
              <a:t>게임의 한계</a:t>
            </a:r>
            <a:r>
              <a:rPr lang="en-US" altLang="ko-KR" dirty="0"/>
              <a:t>(</a:t>
            </a:r>
            <a:r>
              <a:rPr lang="ko-KR" altLang="en-US" dirty="0"/>
              <a:t>주제 선정 배경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기대 효과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AR SlopeRace </a:t>
            </a:r>
            <a:r>
              <a:rPr lang="ko-KR" altLang="en-US" dirty="0"/>
              <a:t>게임 방식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주요 기술 소개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일정</a:t>
            </a:r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060BCC2-BA7F-4392-BF6A-D85ECC0E2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72" y="29242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4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1766-3DD7-4648-AB62-174500E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AR SlopeRace 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3650D-46F0-4512-BB9E-FB98AA8D7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가상의 트랙에서 진행하는 </a:t>
            </a:r>
            <a:r>
              <a:rPr lang="en-US" altLang="ko-KR" dirty="0"/>
              <a:t>2</a:t>
            </a:r>
            <a:r>
              <a:rPr lang="ko-KR" altLang="en-US" dirty="0"/>
              <a:t>인 증강현실</a:t>
            </a:r>
            <a:r>
              <a:rPr lang="en-US" altLang="ko-KR" dirty="0"/>
              <a:t>(AR) </a:t>
            </a:r>
            <a:r>
              <a:rPr lang="ko-KR" altLang="en-US" dirty="0"/>
              <a:t>레이싱 게임</a:t>
            </a:r>
            <a:endParaRPr lang="en-US" altLang="ko-KR" dirty="0"/>
          </a:p>
          <a:p>
            <a:pPr lvl="1"/>
            <a:r>
              <a:rPr lang="en-US" altLang="ko-KR" dirty="0"/>
              <a:t>AR *HMD </a:t>
            </a:r>
            <a:r>
              <a:rPr lang="ko-KR" altLang="en-US" dirty="0"/>
              <a:t>장비 사용</a:t>
            </a:r>
            <a:endParaRPr lang="en-US" altLang="ko-KR" dirty="0"/>
          </a:p>
          <a:p>
            <a:pPr lvl="2"/>
            <a:r>
              <a:rPr lang="en-US" altLang="ko-KR" dirty="0"/>
              <a:t>HoloLens 2</a:t>
            </a:r>
          </a:p>
          <a:p>
            <a:pPr lvl="1"/>
            <a:r>
              <a:rPr lang="ko-KR" altLang="en-US" dirty="0"/>
              <a:t>현실 물체의 위치와 높이 정보를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가상의 트랙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핵심</a:t>
            </a:r>
            <a:endParaRPr lang="en-US" altLang="ko-KR" dirty="0"/>
          </a:p>
          <a:p>
            <a:pPr lvl="1"/>
            <a:r>
              <a:rPr lang="ko-KR" altLang="en-US" dirty="0"/>
              <a:t>물체 인식</a:t>
            </a:r>
            <a:endParaRPr lang="en-US" altLang="ko-KR" dirty="0"/>
          </a:p>
          <a:p>
            <a:pPr lvl="1"/>
            <a:r>
              <a:rPr lang="ko-KR" altLang="en-US" dirty="0"/>
              <a:t>트랙 생성</a:t>
            </a:r>
            <a:endParaRPr lang="en-US" altLang="ko-KR" dirty="0"/>
          </a:p>
          <a:p>
            <a:pPr lvl="1"/>
            <a:r>
              <a:rPr lang="en-US" altLang="ko-KR" dirty="0"/>
              <a:t>AR </a:t>
            </a:r>
            <a:r>
              <a:rPr lang="ko-KR" altLang="en-US" dirty="0"/>
              <a:t>레이싱 게임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77234-D126-4575-B3BA-6F94A35FB78D}"/>
              </a:ext>
            </a:extLst>
          </p:cNvPr>
          <p:cNvSpPr txBox="1"/>
          <p:nvPr/>
        </p:nvSpPr>
        <p:spPr>
          <a:xfrm>
            <a:off x="0" y="0"/>
            <a:ext cx="29276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HMD: Head Mounted Display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43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87BBC-3ED9-DA19-D342-6ADF88EC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AR SlopeRace 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7F2B0-46FC-B22C-1728-352B6A4DA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레이싱 게임과의 차이</a:t>
            </a:r>
            <a:endParaRPr lang="en-US" altLang="ko-KR" dirty="0"/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AR </a:t>
            </a:r>
            <a:r>
              <a:rPr lang="ko-KR" altLang="en-US" dirty="0"/>
              <a:t>레이싱 게임은 평면 위에 가상의 트랙을 증강</a:t>
            </a:r>
            <a:endParaRPr lang="en-US" altLang="ko-KR" dirty="0"/>
          </a:p>
          <a:p>
            <a:pPr lvl="1"/>
            <a:r>
              <a:rPr lang="ko-KR" altLang="en-US" dirty="0"/>
              <a:t>현실 물체의 위치와 높이를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경사도가 존재하는 가상의 레이싱 트랙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 </a:t>
            </a:r>
            <a:r>
              <a:rPr lang="ko-KR" altLang="en-US" dirty="0"/>
              <a:t>기술과 핸드 트래킹을 활용한 </a:t>
            </a:r>
            <a:r>
              <a:rPr lang="en-US" altLang="ko-KR" dirty="0"/>
              <a:t>2</a:t>
            </a:r>
            <a:r>
              <a:rPr lang="ko-KR" altLang="en-US" dirty="0"/>
              <a:t>인용 멀티플레이 레이싱 게임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플레이어는 핸드 트래킹을 이용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직관적 조작 방식 사용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 현실과 가상이 자연스럽게 융합된 새로운 방식의 </a:t>
            </a:r>
            <a:r>
              <a:rPr lang="en-US" altLang="ko-KR" dirty="0">
                <a:sym typeface="Wingdings" panose="05000000000000000000" pitchFamily="2" charset="2"/>
              </a:rPr>
              <a:t>AR </a:t>
            </a:r>
            <a:r>
              <a:rPr lang="ko-KR" altLang="en-US" dirty="0">
                <a:sym typeface="Wingdings" panose="05000000000000000000" pitchFamily="2" charset="2"/>
              </a:rPr>
              <a:t>레이싱 경험 제공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491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87BBC-3ED9-DA19-D342-6ADF88EC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altLang="ko-KR" dirty="0"/>
              <a:t>AR SlopeRace (3/3)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43C12D-72FC-4394-925C-613E8D49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58" y="1372393"/>
            <a:ext cx="4857750" cy="48577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37518-85D0-42CE-85AB-50EF5455D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0" y="993039"/>
            <a:ext cx="561662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D7828-AC65-4A56-B13B-31C2EB8C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dirty="0"/>
              <a:t>기존 </a:t>
            </a:r>
            <a:r>
              <a:rPr lang="en-US" altLang="ko-KR" dirty="0"/>
              <a:t>AR</a:t>
            </a:r>
            <a:r>
              <a:rPr lang="ko-KR" altLang="en-US" dirty="0"/>
              <a:t>게임의 한계</a:t>
            </a:r>
            <a:r>
              <a:rPr lang="en-US" altLang="ko-KR" dirty="0"/>
              <a:t>(</a:t>
            </a:r>
            <a:r>
              <a:rPr lang="ko-KR" altLang="en-US" dirty="0"/>
              <a:t>주제 선정 배경</a:t>
            </a:r>
            <a:r>
              <a:rPr lang="en-US" altLang="ko-KR" dirty="0"/>
              <a:t>) 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E32E64-676B-4A29-95C8-D4844497C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게임 </a:t>
            </a:r>
            <a:endParaRPr lang="en-US" altLang="ko-KR" dirty="0"/>
          </a:p>
          <a:p>
            <a:pPr lvl="1"/>
            <a:r>
              <a:rPr lang="ko-KR" altLang="en-US" dirty="0"/>
              <a:t>현실과의 직접적인 상호작용 부족</a:t>
            </a:r>
            <a:endParaRPr lang="en-US" altLang="ko-KR" dirty="0"/>
          </a:p>
          <a:p>
            <a:pPr lvl="1"/>
            <a:r>
              <a:rPr lang="ko-KR" altLang="en-US" dirty="0"/>
              <a:t>단순히 현실 공간 위에 가상의 오브젝트를 배치하는 방식으로 구현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AR </a:t>
            </a:r>
            <a:r>
              <a:rPr lang="ko-KR" altLang="en-US" dirty="0"/>
              <a:t>기술이 제공할 수 있는 높은 수준의 몰입감을 온전히 실현하지 못함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해결 방안</a:t>
            </a:r>
            <a:endParaRPr lang="en-US" altLang="ko-KR" dirty="0"/>
          </a:p>
          <a:p>
            <a:pPr lvl="1"/>
            <a:r>
              <a:rPr lang="ko-KR" altLang="en-US" dirty="0"/>
              <a:t>현실의 물체와 상호작용 하는 레이싱 게임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2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0A94B-7773-4823-80E9-6EB9F2FB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Hot Wheels Rift Rally (2023)</a:t>
            </a:r>
          </a:p>
          <a:p>
            <a:pPr lvl="1"/>
            <a:r>
              <a:rPr lang="ko-KR" altLang="en-US" dirty="0"/>
              <a:t>가상의 레이싱 트랙을 구성하는 </a:t>
            </a:r>
            <a:r>
              <a:rPr lang="en-US" altLang="ko-KR" dirty="0"/>
              <a:t>AR </a:t>
            </a:r>
            <a:r>
              <a:rPr lang="ko-KR" altLang="en-US" dirty="0"/>
              <a:t>레이싱 게임</a:t>
            </a:r>
            <a:endParaRPr lang="en-US" altLang="ko-KR" dirty="0"/>
          </a:p>
          <a:p>
            <a:pPr lvl="2"/>
            <a:r>
              <a:rPr lang="ko-KR" altLang="en-US" dirty="0"/>
              <a:t>실제 물리적인 레일이나 환경을 기반</a:t>
            </a:r>
            <a:endParaRPr lang="en-US" altLang="ko-KR" dirty="0"/>
          </a:p>
          <a:p>
            <a:pPr lvl="2"/>
            <a:r>
              <a:rPr lang="ko-KR" altLang="en-US" dirty="0"/>
              <a:t>사용자가 직접 물리적인 트랙을 배치해야 하는 방식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D1A32-A5E2-4E1D-B87E-B7C4CD15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3314922"/>
            <a:ext cx="5519936" cy="2761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216F4-1551-4D2F-8AFD-685A3C74D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1"/>
          <a:stretch/>
        </p:blipFill>
        <p:spPr>
          <a:xfrm>
            <a:off x="911424" y="3239037"/>
            <a:ext cx="4464496" cy="291318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74B4C1A-F605-4CC3-9D46-88220AEB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03200"/>
            <a:ext cx="10972800" cy="79692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dirty="0"/>
              <a:t>기존 </a:t>
            </a:r>
            <a:r>
              <a:rPr lang="en-US" altLang="ko-KR" dirty="0"/>
              <a:t>AR</a:t>
            </a:r>
            <a:r>
              <a:rPr lang="ko-KR" altLang="en-US" dirty="0"/>
              <a:t>게임의 한계</a:t>
            </a:r>
            <a:r>
              <a:rPr lang="en-US" altLang="ko-KR" dirty="0"/>
              <a:t>(</a:t>
            </a:r>
            <a:r>
              <a:rPr lang="ko-KR" altLang="en-US" dirty="0"/>
              <a:t>주제 선정 배경</a:t>
            </a:r>
            <a:r>
              <a:rPr lang="en-US" altLang="ko-KR" dirty="0"/>
              <a:t>) (2/2)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71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ED9C-C001-499C-A14C-62520C3F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D802F-9CFE-44D9-BB9C-870383AB9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AR </a:t>
            </a:r>
            <a:r>
              <a:rPr lang="ko-KR" altLang="en-US" dirty="0"/>
              <a:t>게임이 가지는 현실과 가상의 단절 문제 해결 </a:t>
            </a:r>
            <a:endParaRPr lang="en-US" altLang="ko-KR" dirty="0"/>
          </a:p>
          <a:p>
            <a:pPr lvl="1"/>
            <a:r>
              <a:rPr lang="ko-KR" altLang="en-US" dirty="0"/>
              <a:t>앞선 두가지 핵심 기술의 결합</a:t>
            </a:r>
            <a:endParaRPr lang="en-US" altLang="ko-KR" dirty="0"/>
          </a:p>
          <a:p>
            <a:pPr lvl="2"/>
            <a:r>
              <a:rPr lang="ko-KR" altLang="en-US" dirty="0"/>
              <a:t>실제 물리적인 레일이나 환경을 기반으로 가상의 레이싱 트랙 생성</a:t>
            </a:r>
            <a:endParaRPr lang="en-US" altLang="ko-KR" dirty="0"/>
          </a:p>
          <a:p>
            <a:pPr lvl="2"/>
            <a:r>
              <a:rPr lang="ko-KR" altLang="en-US" dirty="0"/>
              <a:t>현실 환경의 높낮이를 측정하여 가상의 모델을 배치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자유도 높은 레이싱 트랙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	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몰입감 있는 상호작용을 제공하는 새로운 형태의 </a:t>
            </a:r>
            <a:r>
              <a:rPr lang="en-US" altLang="ko-KR" dirty="0"/>
              <a:t>AR </a:t>
            </a:r>
            <a:r>
              <a:rPr lang="ko-KR" altLang="en-US" dirty="0"/>
              <a:t>레이싱 게임 구현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409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949AB-F705-D8BF-8FC0-91BFBA84D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n-US" altLang="ko-KR" dirty="0"/>
              <a:t>AR SlopeRace </a:t>
            </a:r>
            <a:r>
              <a:rPr lang="ko-KR" altLang="en-US" dirty="0"/>
              <a:t>게임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E8528-AF9F-377C-7E42-8FAA2FF38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5096608"/>
          </a:xfrm>
        </p:spPr>
        <p:txBody>
          <a:bodyPr>
            <a:normAutofit/>
          </a:bodyPr>
          <a:lstStyle/>
          <a:p>
            <a:r>
              <a:rPr lang="ko-KR" altLang="en-US" dirty="0"/>
              <a:t>게임 방식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두 명의 플레이어가 게임에 참여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호스트 플레이어가 게임을 시작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현실 물체 인식 진행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호스트 플레이어가 트랙을 구성할 물체 선택</a:t>
            </a:r>
            <a:r>
              <a:rPr lang="en-US" altLang="ko-KR" dirty="0"/>
              <a:t>(2</a:t>
            </a:r>
            <a:r>
              <a:rPr lang="ko-KR" altLang="en-US" dirty="0"/>
              <a:t>개 이상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첫 번째로 선택한 물체를 출발점 및 도착점으로 설정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가상의 트랙 생성</a:t>
            </a:r>
            <a:endParaRPr lang="en-US" altLang="ko-KR" dirty="0"/>
          </a:p>
          <a:p>
            <a:pPr lvl="2"/>
            <a:r>
              <a:rPr lang="ko-KR" altLang="en-US" dirty="0"/>
              <a:t>선택된 물체의 위치와 높이를 기반으로 경사도 적용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레이싱 시작</a:t>
            </a:r>
            <a:endParaRPr lang="en-US" altLang="ko-KR" dirty="0"/>
          </a:p>
          <a:p>
            <a:pPr lvl="2"/>
            <a:r>
              <a:rPr lang="ko-KR" altLang="en-US" dirty="0"/>
              <a:t>손의 방향을 이용해 레이싱 카를 조작</a:t>
            </a:r>
            <a:endParaRPr lang="en-US" altLang="ko-KR" dirty="0"/>
          </a:p>
          <a:p>
            <a:pPr lvl="2"/>
            <a:r>
              <a:rPr lang="ko-KR" altLang="en-US" dirty="0"/>
              <a:t>특정 제스처 시 아이템 사용 가능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도착 지점에 먼저 도달한 플레이어가 승리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28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5980</TotalTime>
  <Pages>19</Pages>
  <Words>553</Words>
  <Characters>0</Characters>
  <Application>Microsoft Office PowerPoint</Application>
  <DocSecurity>0</DocSecurity>
  <PresentationFormat>와이드스크린</PresentationFormat>
  <Lines>0</Lines>
  <Paragraphs>120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맑은 고딕</vt:lpstr>
      <vt:lpstr>Arial</vt:lpstr>
      <vt:lpstr>굴림</vt:lpstr>
      <vt:lpstr>Wingdings</vt:lpstr>
      <vt:lpstr>Verdana</vt:lpstr>
      <vt:lpstr>Trebuchet MS</vt:lpstr>
      <vt:lpstr>Tahoma</vt:lpstr>
      <vt:lpstr>Office 테마</vt:lpstr>
      <vt:lpstr>AR SlopeRace</vt:lpstr>
      <vt:lpstr>목차</vt:lpstr>
      <vt:lpstr>AR SlopeRace (1/3)</vt:lpstr>
      <vt:lpstr>AR SlopeRace (2/3)</vt:lpstr>
      <vt:lpstr>AR SlopeRace (3/3)</vt:lpstr>
      <vt:lpstr>기존 AR게임의 한계(주제 선정 배경) (1/2)</vt:lpstr>
      <vt:lpstr>기존 AR게임의 한계(주제 선정 배경) (2/2)</vt:lpstr>
      <vt:lpstr>기대 효과</vt:lpstr>
      <vt:lpstr>AR SlopeRace 게임 방식</vt:lpstr>
      <vt:lpstr>주요 기술 소개</vt:lpstr>
      <vt:lpstr>주요 기술 - 현실 물체 인식, 네트워크</vt:lpstr>
      <vt:lpstr>주요 기술 - 핸드 트래킹</vt:lpstr>
      <vt:lpstr>일정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JinYong Jeong</cp:lastModifiedBy>
  <cp:revision>1648</cp:revision>
  <cp:lastPrinted>2023-06-21T06:35:32Z</cp:lastPrinted>
  <dcterms:modified xsi:type="dcterms:W3CDTF">2025-04-18T06:21:54Z</dcterms:modified>
</cp:coreProperties>
</file>